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1" r:id="rId4"/>
    <p:sldId id="266" r:id="rId5"/>
    <p:sldId id="263" r:id="rId6"/>
    <p:sldId id="258" r:id="rId7"/>
    <p:sldId id="259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ПРАВОВЕ РЕГУЛЮВАННЯ ФІНАНСОВОЇ ДІЯЛЬНОСТІ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Магістерська програма кафедри фінансового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48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 і ким можна працювати після закінчення МП?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543299"/>
            <a:ext cx="8825659" cy="259280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1) </a:t>
            </a:r>
            <a:r>
              <a:rPr lang="uk-UA" dirty="0" smtClean="0"/>
              <a:t>податковими консультантами; адвокатами;</a:t>
            </a:r>
          </a:p>
          <a:p>
            <a:r>
              <a:rPr lang="uk-UA" dirty="0" smtClean="0"/>
              <a:t>2) науковцями;</a:t>
            </a:r>
          </a:p>
          <a:p>
            <a:r>
              <a:rPr lang="uk-UA" dirty="0" smtClean="0"/>
              <a:t>3) суддями;</a:t>
            </a:r>
          </a:p>
          <a:p>
            <a:r>
              <a:rPr lang="uk-UA" dirty="0" smtClean="0"/>
              <a:t>4) податківцями;</a:t>
            </a:r>
          </a:p>
          <a:p>
            <a:r>
              <a:rPr lang="uk-UA" dirty="0" smtClean="0"/>
              <a:t>5) фінансовими менеджерами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uk-UA" dirty="0" smtClean="0"/>
              <a:t>6) спеціалістами комітетів Верховної ради України, підрозділів КМУ та Міністерства фінансів України;</a:t>
            </a:r>
          </a:p>
          <a:p>
            <a:r>
              <a:rPr lang="uk-UA" dirty="0" smtClean="0"/>
              <a:t>7) фахівцями різних підрозділів фінансового ринку (</a:t>
            </a:r>
            <a:r>
              <a:rPr lang="uk-UA" dirty="0" smtClean="0"/>
              <a:t>банківського </a:t>
            </a:r>
            <a:r>
              <a:rPr lang="uk-UA" dirty="0" smtClean="0"/>
              <a:t>та небанківського секторів) тощо.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7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Чекаємо вас на </a:t>
            </a:r>
            <a:r>
              <a:rPr lang="uk-UA" dirty="0" smtClean="0"/>
              <a:t>найцікавішій МП!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3" y="2603499"/>
            <a:ext cx="4626647" cy="4163983"/>
          </a:xfrm>
        </p:spPr>
      </p:pic>
    </p:spTree>
    <p:extLst>
      <p:ext uri="{BB962C8B-B14F-4D97-AF65-F5344CB8AC3E}">
        <p14:creationId xmlns:p14="http://schemas.microsoft.com/office/powerpoint/2010/main" val="249750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Бажаємо </a:t>
            </a:r>
            <a:r>
              <a:rPr lang="uk-UA" dirty="0" smtClean="0"/>
              <a:t>вам фінансових успіхів!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5" y="2523102"/>
            <a:ext cx="5317957" cy="3541760"/>
          </a:xfrm>
        </p:spPr>
      </p:pic>
    </p:spTree>
    <p:extLst>
      <p:ext uri="{BB962C8B-B14F-4D97-AF65-F5344CB8AC3E}">
        <p14:creationId xmlns:p14="http://schemas.microsoft.com/office/powerpoint/2010/main" val="30649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33663"/>
            <a:ext cx="10146709" cy="1532021"/>
          </a:xfrm>
        </p:spPr>
        <p:txBody>
          <a:bodyPr/>
          <a:lstStyle/>
          <a:p>
            <a:r>
              <a:rPr lang="ru-RU" sz="3200" dirty="0"/>
              <a:t>ЩО ТАКЕ </a:t>
            </a:r>
            <a:r>
              <a:rPr lang="ru-RU" sz="3200" dirty="0" smtClean="0"/>
              <a:t>ФІНАНСИ, </a:t>
            </a:r>
            <a:r>
              <a:rPr lang="ru-RU" sz="3200" dirty="0" err="1" smtClean="0"/>
              <a:t>фінансові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відносини</a:t>
            </a:r>
            <a:r>
              <a:rPr lang="ru-RU" sz="3200" dirty="0" smtClean="0"/>
              <a:t>? </a:t>
            </a:r>
            <a:r>
              <a:rPr lang="ru-RU" sz="3200" dirty="0"/>
              <a:t>ЧИ МОЖЕ БЕЗ НИХ ФУНКЦІОНУВАТИ ЕКОНОМІКА?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ЛЮДИНА?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6" y="2514547"/>
            <a:ext cx="5325979" cy="3538856"/>
          </a:xfrm>
        </p:spPr>
      </p:pic>
    </p:spTree>
    <p:extLst>
      <p:ext uri="{BB962C8B-B14F-4D97-AF65-F5344CB8AC3E}">
        <p14:creationId xmlns:p14="http://schemas.microsoft.com/office/powerpoint/2010/main" val="198213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50457" cy="494186"/>
          </a:xfrm>
        </p:spPr>
        <p:txBody>
          <a:bodyPr/>
          <a:lstStyle/>
          <a:p>
            <a:r>
              <a:rPr lang="uk-UA" sz="3200" dirty="0" smtClean="0"/>
              <a:t>Фінанси - це "кровоносна система" будь-якої економіки (так само як і життєдіяльності більшості суб’єктів)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людини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8" y="3179763"/>
            <a:ext cx="3786716" cy="28400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Риб, інших живих істот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31" y="3432969"/>
            <a:ext cx="4371975" cy="2333625"/>
          </a:xfrm>
        </p:spPr>
      </p:pic>
    </p:spTree>
    <p:extLst>
      <p:ext uri="{BB962C8B-B14F-4D97-AF65-F5344CB8AC3E}">
        <p14:creationId xmlns:p14="http://schemas.microsoft.com/office/powerpoint/2010/main" val="301817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Кров’яні тільця фінансів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7" y="2603500"/>
            <a:ext cx="5129579" cy="3416300"/>
          </a:xfrm>
        </p:spPr>
      </p:pic>
    </p:spTree>
    <p:extLst>
      <p:ext uri="{BB962C8B-B14F-4D97-AF65-F5344CB8AC3E}">
        <p14:creationId xmlns:p14="http://schemas.microsoft.com/office/powerpoint/2010/main" val="228980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57727"/>
            <a:ext cx="9649404" cy="1299410"/>
          </a:xfrm>
        </p:spPr>
        <p:txBody>
          <a:bodyPr/>
          <a:lstStyle/>
          <a:p>
            <a:r>
              <a:rPr lang="uk-UA" dirty="0" smtClean="0"/>
              <a:t>Ви знаєте, наскільки важлива кров для життєдіяльності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2603500"/>
            <a:ext cx="5124450" cy="3416300"/>
          </a:xfrm>
        </p:spPr>
      </p:pic>
    </p:spTree>
    <p:extLst>
      <p:ext uri="{BB962C8B-B14F-4D97-AF65-F5344CB8AC3E}">
        <p14:creationId xmlns:p14="http://schemas.microsoft.com/office/powerpoint/2010/main" val="261160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817973" cy="2696632"/>
          </a:xfrm>
        </p:spPr>
        <p:txBody>
          <a:bodyPr/>
          <a:lstStyle/>
          <a:p>
            <a:r>
              <a:rPr lang="uk-UA" sz="3200" dirty="0" smtClean="0"/>
              <a:t>В умовах ринкової економіки суспільне відтворення НЕМОЖЛИВЕ без фінансів, які на основі руху грошей опосередковують процеси виробництва, розподілу, обміну й споживання.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uk-UA" dirty="0" smtClean="0"/>
              <a:t>В. М. </a:t>
            </a:r>
            <a:r>
              <a:rPr lang="uk-UA" dirty="0" err="1" smtClean="0"/>
              <a:t>Федосов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Фінансові відносини пов’язані з доходами, і видатками бюджетів, податковою системою, банківською діяльністю, страхуванням, валютними відносинами тощо.  Вони обов’язково УРЕГУЛЬОВАНІ НОРМАМИ ПРАВА. </a:t>
            </a:r>
            <a:r>
              <a:rPr lang="uk-UA" b="1" u="sng" dirty="0" smtClean="0"/>
              <a:t>Саме тому пропонується ця магістерська програма.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72617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ПЕРЕВАГИ </a:t>
            </a:r>
            <a:r>
              <a:rPr lang="uk-UA" dirty="0" smtClean="0"/>
              <a:t>ПРОПОНОВАНОЇ магістерської програми?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Всі магістерські програми мають один суттєвий недолік: вони спрямовані на вузьку спеціалізацію, що зумовлює ЗВУЖЕННЯ масштабу знань, отриманих студентами під час навчання в Університеті.</a:t>
            </a:r>
          </a:p>
          <a:p>
            <a:r>
              <a:rPr lang="uk-UA" dirty="0" smtClean="0"/>
              <a:t>НАША ПРОГРАМА спрямована </a:t>
            </a:r>
            <a:r>
              <a:rPr lang="uk-UA" b="1" u="sng" dirty="0" smtClean="0"/>
              <a:t>на РОЗШИРЕННЯ МАСИВУ ЗНАНЬ.</a:t>
            </a:r>
          </a:p>
          <a:p>
            <a:r>
              <a:rPr lang="uk-UA" dirty="0" smtClean="0"/>
              <a:t>Вона спрямована на опанування знаннями, необхідними для роботи як на </a:t>
            </a:r>
            <a:r>
              <a:rPr lang="uk-UA" b="1" dirty="0" smtClean="0"/>
              <a:t>рівні держави </a:t>
            </a:r>
            <a:r>
              <a:rPr lang="uk-UA" dirty="0" smtClean="0"/>
              <a:t>в цілому, так </a:t>
            </a:r>
            <a:r>
              <a:rPr lang="uk-UA" b="1" u="sng" dirty="0" smtClean="0"/>
              <a:t>і конкретних </a:t>
            </a:r>
            <a:r>
              <a:rPr lang="uk-UA" b="1" u="sng" dirty="0" smtClean="0"/>
              <a:t>підприємств,  </a:t>
            </a:r>
            <a:r>
              <a:rPr lang="uk-UA" b="1" dirty="0" smtClean="0"/>
              <a:t>установ, організацій </a:t>
            </a:r>
            <a:r>
              <a:rPr lang="uk-UA" dirty="0" smtClean="0"/>
              <a:t>зокрема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4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БУДЕМО ВИВЧАТИ?</a:t>
            </a:r>
            <a:br>
              <a:rPr lang="uk-UA" dirty="0" smtClean="0"/>
            </a:br>
            <a:r>
              <a:rPr lang="uk-UA" dirty="0" smtClean="0"/>
              <a:t>Фінансовий процес 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95501"/>
              </p:ext>
            </p:extLst>
          </p:nvPr>
        </p:nvGraphicFramePr>
        <p:xfrm>
          <a:off x="1227219" y="3368841"/>
          <a:ext cx="8689894" cy="318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454">
                  <a:extLst>
                    <a:ext uri="{9D8B030D-6E8A-4147-A177-3AD203B41FA5}">
                      <a16:colId xmlns:a16="http://schemas.microsoft.com/office/drawing/2014/main" val="3761949427"/>
                    </a:ext>
                  </a:extLst>
                </a:gridCol>
                <a:gridCol w="376092">
                  <a:extLst>
                    <a:ext uri="{9D8B030D-6E8A-4147-A177-3AD203B41FA5}">
                      <a16:colId xmlns:a16="http://schemas.microsoft.com/office/drawing/2014/main" val="485766346"/>
                    </a:ext>
                  </a:extLst>
                </a:gridCol>
                <a:gridCol w="405023">
                  <a:extLst>
                    <a:ext uri="{9D8B030D-6E8A-4147-A177-3AD203B41FA5}">
                      <a16:colId xmlns:a16="http://schemas.microsoft.com/office/drawing/2014/main" val="2778835869"/>
                    </a:ext>
                  </a:extLst>
                </a:gridCol>
                <a:gridCol w="362350">
                  <a:extLst>
                    <a:ext uri="{9D8B030D-6E8A-4147-A177-3AD203B41FA5}">
                      <a16:colId xmlns:a16="http://schemas.microsoft.com/office/drawing/2014/main" val="4080120542"/>
                    </a:ext>
                  </a:extLst>
                </a:gridCol>
                <a:gridCol w="470838">
                  <a:extLst>
                    <a:ext uri="{9D8B030D-6E8A-4147-A177-3AD203B41FA5}">
                      <a16:colId xmlns:a16="http://schemas.microsoft.com/office/drawing/2014/main" val="659776876"/>
                    </a:ext>
                  </a:extLst>
                </a:gridCol>
                <a:gridCol w="362350">
                  <a:extLst>
                    <a:ext uri="{9D8B030D-6E8A-4147-A177-3AD203B41FA5}">
                      <a16:colId xmlns:a16="http://schemas.microsoft.com/office/drawing/2014/main" val="1050472581"/>
                    </a:ext>
                  </a:extLst>
                </a:gridCol>
                <a:gridCol w="377538">
                  <a:extLst>
                    <a:ext uri="{9D8B030D-6E8A-4147-A177-3AD203B41FA5}">
                      <a16:colId xmlns:a16="http://schemas.microsoft.com/office/drawing/2014/main" val="4072800216"/>
                    </a:ext>
                  </a:extLst>
                </a:gridCol>
                <a:gridCol w="405023">
                  <a:extLst>
                    <a:ext uri="{9D8B030D-6E8A-4147-A177-3AD203B41FA5}">
                      <a16:colId xmlns:a16="http://schemas.microsoft.com/office/drawing/2014/main" val="2253125843"/>
                    </a:ext>
                  </a:extLst>
                </a:gridCol>
                <a:gridCol w="323294">
                  <a:extLst>
                    <a:ext uri="{9D8B030D-6E8A-4147-A177-3AD203B41FA5}">
                      <a16:colId xmlns:a16="http://schemas.microsoft.com/office/drawing/2014/main" val="1273178988"/>
                    </a:ext>
                  </a:extLst>
                </a:gridCol>
                <a:gridCol w="354394">
                  <a:extLst>
                    <a:ext uri="{9D8B030D-6E8A-4147-A177-3AD203B41FA5}">
                      <a16:colId xmlns:a16="http://schemas.microsoft.com/office/drawing/2014/main" val="2169574560"/>
                    </a:ext>
                  </a:extLst>
                </a:gridCol>
                <a:gridCol w="408638">
                  <a:extLst>
                    <a:ext uri="{9D8B030D-6E8A-4147-A177-3AD203B41FA5}">
                      <a16:colId xmlns:a16="http://schemas.microsoft.com/office/drawing/2014/main" val="1391193316"/>
                    </a:ext>
                  </a:extLst>
                </a:gridCol>
                <a:gridCol w="365967">
                  <a:extLst>
                    <a:ext uri="{9D8B030D-6E8A-4147-A177-3AD203B41FA5}">
                      <a16:colId xmlns:a16="http://schemas.microsoft.com/office/drawing/2014/main" val="3280243560"/>
                    </a:ext>
                  </a:extLst>
                </a:gridCol>
                <a:gridCol w="346439">
                  <a:extLst>
                    <a:ext uri="{9D8B030D-6E8A-4147-A177-3AD203B41FA5}">
                      <a16:colId xmlns:a16="http://schemas.microsoft.com/office/drawing/2014/main" val="4024974880"/>
                    </a:ext>
                  </a:extLst>
                </a:gridCol>
                <a:gridCol w="385494">
                  <a:extLst>
                    <a:ext uri="{9D8B030D-6E8A-4147-A177-3AD203B41FA5}">
                      <a16:colId xmlns:a16="http://schemas.microsoft.com/office/drawing/2014/main" val="3986571548"/>
                    </a:ext>
                  </a:extLst>
                </a:gridCol>
              </a:tblGrid>
              <a:tr h="79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Правове регулювання фінансової діяльності держави та бюджетних установ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3596450556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Правове регулювання ринків фінансових послуг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3094314540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Правове регулювання кредитно-розрахункових відносин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1440846071"/>
                  </a:ext>
                </a:extLst>
              </a:tr>
              <a:tr h="265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Правове регулювання валютного ринку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4110512115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Правові засади фінансового контролю (</a:t>
                      </a:r>
                      <a:r>
                        <a:rPr lang="uk-UA" sz="1400" noProof="0" dirty="0" err="1" smtClean="0">
                          <a:effectLst/>
                        </a:rPr>
                        <a:t>бюдж</a:t>
                      </a:r>
                      <a:r>
                        <a:rPr lang="uk-UA" sz="1400" noProof="0" dirty="0" smtClean="0">
                          <a:effectLst/>
                        </a:rPr>
                        <a:t>., под., страх., вал., банк.)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77616024"/>
                  </a:ext>
                </a:extLst>
              </a:tr>
              <a:tr h="53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Правове регулювання фінансової безпеки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8" marR="67588" marT="0" marB="0"/>
                </a:tc>
                <a:extLst>
                  <a:ext uri="{0D108BD9-81ED-4DB2-BD59-A6C34878D82A}">
                    <a16:rowId xmlns:a16="http://schemas.microsoft.com/office/drawing/2014/main" val="18601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05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591391" cy="1719888"/>
          </a:xfrm>
        </p:spPr>
        <p:txBody>
          <a:bodyPr/>
          <a:lstStyle/>
          <a:p>
            <a:r>
              <a:rPr lang="uk-UA" dirty="0" smtClean="0"/>
              <a:t>Особлива увага спрямовуватиметься на практичну </a:t>
            </a:r>
            <a:r>
              <a:rPr lang="uk-UA" dirty="0" smtClean="0"/>
              <a:t>складову навчального процесу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До читання лекцій та проведення практичних (семінарських) занять будуть залучені:</a:t>
            </a:r>
          </a:p>
          <a:p>
            <a:r>
              <a:rPr lang="uk-UA" dirty="0"/>
              <a:t>І</a:t>
            </a:r>
            <a:r>
              <a:rPr lang="uk-UA" dirty="0" smtClean="0"/>
              <a:t>рина </a:t>
            </a:r>
            <a:r>
              <a:rPr lang="uk-UA" dirty="0" err="1" smtClean="0"/>
              <a:t>Кальницька</a:t>
            </a:r>
            <a:r>
              <a:rPr lang="uk-UA" dirty="0" smtClean="0"/>
              <a:t> – старший юрист, адвокат Юридичної фірми </a:t>
            </a:r>
            <a:r>
              <a:rPr lang="uk-UA" dirty="0" smtClean="0"/>
              <a:t>GOLAW; </a:t>
            </a:r>
            <a:endParaRPr lang="uk-UA" dirty="0" smtClean="0"/>
          </a:p>
          <a:p>
            <a:r>
              <a:rPr lang="uk-UA" dirty="0" smtClean="0"/>
              <a:t>КОРОТКОВА ІРИНА МИКОЛАЇВНА − заступник начальника Міжрегіонального головного управління ДФС – </a:t>
            </a:r>
            <a:r>
              <a:rPr lang="uk-UA" b="1" u="sng" dirty="0" smtClean="0"/>
              <a:t>Центрального офісу з обслуговування великих </a:t>
            </a:r>
            <a:r>
              <a:rPr lang="uk-UA" b="1" u="sng" dirty="0" smtClean="0"/>
              <a:t>платників;</a:t>
            </a:r>
          </a:p>
          <a:p>
            <a:r>
              <a:rPr lang="uk-UA" dirty="0" smtClean="0"/>
              <a:t>Представники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/>
              <a:t>«ІФА </a:t>
            </a:r>
            <a:r>
              <a:rPr lang="ru-RU" dirty="0" err="1"/>
              <a:t>Україна</a:t>
            </a:r>
            <a:r>
              <a:rPr lang="ru-RU" dirty="0"/>
              <a:t>» </a:t>
            </a:r>
            <a:r>
              <a:rPr lang="ru-RU" dirty="0" smtClean="0"/>
              <a:t>−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(</a:t>
            </a:r>
            <a:r>
              <a:rPr lang="en-US" dirty="0"/>
              <a:t>International Fiscal Association, IFA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</a:p>
          <a:p>
            <a:r>
              <a:rPr lang="uk-UA" dirty="0" smtClean="0"/>
              <a:t>Інші в</a:t>
            </a:r>
            <a:r>
              <a:rPr lang="uk-UA" dirty="0" smtClean="0"/>
              <a:t>ідомі вчені та практики.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440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</TotalTime>
  <Words>439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ПРАВОВЕ РЕГУЛЮВАННЯ ФІНАНСОВОЇ ДІЯЛЬНОСТІ</vt:lpstr>
      <vt:lpstr>ЩО ТАКЕ ФІНАНСИ, фінансові відносини? ЧИ МОЖЕ БЕЗ НИХ ФУНКЦІОНУВАТИ ЕКОНОМІКА?  А ЛЮДИНА?</vt:lpstr>
      <vt:lpstr>Фінанси - це "кровоносна система" будь-якої економіки (так само як і життєдіяльності більшості суб’єктів)</vt:lpstr>
      <vt:lpstr>Кров’яні тільця фінансів</vt:lpstr>
      <vt:lpstr>Ви знаєте, наскільки важлива кров для життєдіяльності</vt:lpstr>
      <vt:lpstr>В умовах ринкової економіки суспільне відтворення НЕМОЖЛИВЕ без фінансів, які на основі руху грошей опосередковують процеси виробництва, розподілу, обміну й споживання.</vt:lpstr>
      <vt:lpstr>ЯКІ ПЕРЕВАГИ ПРОПОНОВАНОЇ магістерської програми?</vt:lpstr>
      <vt:lpstr>ЩО МИ БУДЕМО ВИВЧАТИ? Фінансовий процес та:</vt:lpstr>
      <vt:lpstr>Особлива увага спрямовуватиметься на практичну складову навчального процесу</vt:lpstr>
      <vt:lpstr>Де і ким можна працювати після закінчення МП?</vt:lpstr>
      <vt:lpstr>Чекаємо вас на найцікавішій МП!</vt:lpstr>
      <vt:lpstr>Бажаємо вам фінансових успіхів!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Солдатенко</dc:creator>
  <cp:lastModifiedBy>Оксана Солдатенко</cp:lastModifiedBy>
  <cp:revision>16</cp:revision>
  <dcterms:created xsi:type="dcterms:W3CDTF">2016-06-06T17:54:31Z</dcterms:created>
  <dcterms:modified xsi:type="dcterms:W3CDTF">2016-06-12T15:38:49Z</dcterms:modified>
</cp:coreProperties>
</file>